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sldIdLst>
    <p:sldId id="256" r:id="rId2"/>
    <p:sldId id="492" r:id="rId3"/>
    <p:sldId id="515" r:id="rId4"/>
    <p:sldId id="578" r:id="rId5"/>
    <p:sldId id="583" r:id="rId6"/>
    <p:sldId id="640" r:id="rId7"/>
    <p:sldId id="641" r:id="rId8"/>
    <p:sldId id="642" r:id="rId9"/>
    <p:sldId id="646" r:id="rId10"/>
    <p:sldId id="647" r:id="rId11"/>
    <p:sldId id="643" r:id="rId12"/>
    <p:sldId id="648" r:id="rId13"/>
    <p:sldId id="655" r:id="rId14"/>
    <p:sldId id="654" r:id="rId15"/>
    <p:sldId id="653" r:id="rId16"/>
    <p:sldId id="709" r:id="rId17"/>
    <p:sldId id="649" r:id="rId18"/>
    <p:sldId id="650" r:id="rId19"/>
    <p:sldId id="651" r:id="rId20"/>
    <p:sldId id="652" r:id="rId21"/>
    <p:sldId id="720" r:id="rId22"/>
    <p:sldId id="659" r:id="rId23"/>
    <p:sldId id="726" r:id="rId24"/>
    <p:sldId id="656" r:id="rId25"/>
    <p:sldId id="657" r:id="rId26"/>
    <p:sldId id="664" r:id="rId27"/>
    <p:sldId id="668" r:id="rId28"/>
    <p:sldId id="660" r:id="rId29"/>
    <p:sldId id="661" r:id="rId30"/>
    <p:sldId id="698" r:id="rId31"/>
    <p:sldId id="699" r:id="rId32"/>
    <p:sldId id="700" r:id="rId33"/>
    <p:sldId id="703" r:id="rId34"/>
    <p:sldId id="702" r:id="rId35"/>
    <p:sldId id="704" r:id="rId36"/>
    <p:sldId id="705" r:id="rId37"/>
    <p:sldId id="701" r:id="rId38"/>
    <p:sldId id="708" r:id="rId39"/>
    <p:sldId id="716" r:id="rId40"/>
    <p:sldId id="706" r:id="rId41"/>
    <p:sldId id="707" r:id="rId42"/>
    <p:sldId id="710" r:id="rId43"/>
    <p:sldId id="715" r:id="rId44"/>
    <p:sldId id="711" r:id="rId45"/>
    <p:sldId id="714" r:id="rId46"/>
    <p:sldId id="717" r:id="rId47"/>
    <p:sldId id="712" r:id="rId48"/>
    <p:sldId id="718" r:id="rId49"/>
    <p:sldId id="721" r:id="rId50"/>
    <p:sldId id="719" r:id="rId51"/>
    <p:sldId id="722" r:id="rId52"/>
    <p:sldId id="723" r:id="rId53"/>
    <p:sldId id="724" r:id="rId54"/>
    <p:sldId id="725" r:id="rId55"/>
    <p:sldId id="697" r:id="rId56"/>
    <p:sldId id="728" r:id="rId57"/>
    <p:sldId id="729" r:id="rId5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 varScale="1">
        <p:scale>
          <a:sx n="80" d="100"/>
          <a:sy n="80" d="100"/>
        </p:scale>
        <p:origin x="-9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3/28/2016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13 – File I/O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8470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on concepts from: http://mcsp.wartburg.edu/zelle/python/ppics2/code/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to solve the problem of printing out our height using quotes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print('I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5\'4"')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8" name="Rounded Rectangle 17"/>
          <p:cNvSpPr/>
          <p:nvPr/>
        </p:nvSpPr>
        <p:spPr>
          <a:xfrm flipH="1">
            <a:off x="5361852" y="3075671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flipH="1">
            <a:off x="4895929" y="409979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 flipH="1">
            <a:off x="4895928" y="5123927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flipH="1">
            <a:off x="5596128" y="5130023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92238" y="2964221"/>
            <a:ext cx="2420113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double quotes (using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for the string)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240" y="3988349"/>
            <a:ext cx="2420112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single quotes (using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for the string)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2240" y="5130023"/>
            <a:ext cx="2420112" cy="9233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both single and double quotes (works for both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99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Escape 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1819145"/>
              </p:ext>
            </p:extLst>
          </p:nvPr>
        </p:nvGraphicFramePr>
        <p:xfrm>
          <a:off x="457200" y="2177352"/>
          <a:ext cx="8229600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1488"/>
                <a:gridCol w="54681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Escape Sequence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Purpose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\'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single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</a:t>
                      </a:r>
                      <a:r>
                        <a:rPr lang="en-US" sz="2800" baseline="0" dirty="0" smtClean="0"/>
                        <a:t> a double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\\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backslash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tab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new line (“enter”)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"""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	Allows multiple lines of text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30096" y="5805552"/>
            <a:ext cx="7412736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 is not really an escape sequence, but is useful for printing quotes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69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tabby_cat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tI'm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tabbed in."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tabby_cat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I'm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tabbed 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persian_cat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"I'm split\non a line."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persian_cat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I'm split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on a line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backslash_cat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"I'm \\ a \\ cat."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backslash_cat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I'm \ a \ 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11607" y="2413097"/>
            <a:ext cx="19753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1607" y="3716722"/>
            <a:ext cx="24866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newline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1606" y="5217256"/>
            <a:ext cx="34741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single backslash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5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 like to eat: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t*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t* Catnip\n\t* Grass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</p:spTree>
    <p:extLst>
      <p:ext uri="{BB962C8B-B14F-4D97-AF65-F5344CB8AC3E}">
        <p14:creationId xmlns:p14="http://schemas.microsoft.com/office/powerpoint/2010/main" val="222776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 like to eat: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\t*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\t* Catnip\n\t* Grass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like to eat: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Catnip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Grass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1840" y="2680505"/>
            <a:ext cx="224965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puts in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14400" y="2911338"/>
            <a:ext cx="2377440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87824" y="3298931"/>
            <a:ext cx="25542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>
                <a:cs typeface="Courier New" panose="02070309020205020404" pitchFamily="49" charset="0"/>
              </a:rPr>
              <a:t> adds a newline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310384" y="3529764"/>
            <a:ext cx="2377440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9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 like to eat: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\t*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\t* Catnip\n\t* Grass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like to eat: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Catnip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Grass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3104" y="3217769"/>
            <a:ext cx="3413760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using triple quotes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), the times you hit “enter” inside the string will print as newlines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2582318" y="1934847"/>
            <a:ext cx="274320" cy="27432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flipH="1">
            <a:off x="2766030" y="2266485"/>
            <a:ext cx="274320" cy="27432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flipH="1">
            <a:off x="2570287" y="2587735"/>
            <a:ext cx="274320" cy="274320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flipH="1">
            <a:off x="2326217" y="2943125"/>
            <a:ext cx="274320" cy="27432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flipH="1">
            <a:off x="3819737" y="3257069"/>
            <a:ext cx="274320" cy="274320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 flipH="1">
            <a:off x="560832" y="4159277"/>
            <a:ext cx="274320" cy="27432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 flipH="1">
            <a:off x="2802647" y="4454339"/>
            <a:ext cx="274320" cy="27432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 flipH="1">
            <a:off x="3429823" y="4743256"/>
            <a:ext cx="274320" cy="274320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 flipH="1">
            <a:off x="3188801" y="5070019"/>
            <a:ext cx="274320" cy="27432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 flipH="1">
            <a:off x="2881183" y="5689958"/>
            <a:ext cx="274320" cy="274320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826364"/>
            <a:ext cx="8564880" cy="1143000"/>
          </a:xfrm>
        </p:spPr>
        <p:txBody>
          <a:bodyPr/>
          <a:lstStyle/>
          <a:p>
            <a:r>
              <a:rPr lang="en-US" sz="4000" dirty="0" smtClean="0"/>
              <a:t>How Python Handles Escape Sequences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7240" cy="4156799"/>
          </a:xfrm>
        </p:spPr>
        <p:txBody>
          <a:bodyPr/>
          <a:lstStyle/>
          <a:p>
            <a:r>
              <a:rPr lang="en-US" dirty="0" smtClean="0"/>
              <a:t>Escape </a:t>
            </a:r>
            <a:r>
              <a:rPr lang="en-US" dirty="0"/>
              <a:t>sequences look like two characters to </a:t>
            </a:r>
            <a:r>
              <a:rPr lang="en-US" dirty="0" smtClean="0"/>
              <a:t>us</a:t>
            </a:r>
          </a:p>
          <a:p>
            <a:r>
              <a:rPr lang="en-US" dirty="0" smtClean="0"/>
              <a:t>Python treats them as a </a:t>
            </a:r>
            <a:r>
              <a:rPr lang="en-US" u="sng" dirty="0" smtClean="0"/>
              <a:t>single</a:t>
            </a:r>
            <a:r>
              <a:rPr lang="en-US" dirty="0" smtClean="0"/>
              <a:t> character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example1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"dog\n"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example2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4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tcat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653317"/>
              </p:ext>
            </p:extLst>
          </p:nvPr>
        </p:nvGraphicFramePr>
        <p:xfrm>
          <a:off x="315724" y="4620766"/>
          <a:ext cx="3989752" cy="13525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31420"/>
              </p:ext>
            </p:extLst>
          </p:nvPr>
        </p:nvGraphicFramePr>
        <p:xfrm>
          <a:off x="4864688" y="4620766"/>
          <a:ext cx="3989752" cy="13525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24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0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Files?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</a:t>
            </a:r>
            <a:r>
              <a:rPr lang="en-US" dirty="0"/>
              <a:t>now, the Python </a:t>
            </a:r>
            <a:r>
              <a:rPr lang="en-US" dirty="0" smtClean="0"/>
              <a:t>programs you've </a:t>
            </a:r>
            <a:r>
              <a:rPr lang="en-US" dirty="0"/>
              <a:t>been writing </a:t>
            </a:r>
            <a:r>
              <a:rPr lang="en-US" dirty="0" smtClean="0"/>
              <a:t>are pretty simple for input/output</a:t>
            </a:r>
          </a:p>
          <a:p>
            <a:pPr lvl="1"/>
            <a:r>
              <a:rPr lang="en-US" dirty="0" smtClean="0"/>
              <a:t>User types input </a:t>
            </a:r>
            <a:r>
              <a:rPr lang="en-US" dirty="0"/>
              <a:t>at the keyboard </a:t>
            </a:r>
            <a:endParaRPr lang="en-US" dirty="0" smtClean="0"/>
          </a:p>
          <a:p>
            <a:pPr lvl="1"/>
            <a:r>
              <a:rPr lang="en-US" dirty="0" smtClean="0"/>
              <a:t>Results (output) are </a:t>
            </a:r>
            <a:r>
              <a:rPr lang="en-US" dirty="0"/>
              <a:t>displayed in the </a:t>
            </a:r>
            <a:r>
              <a:rPr lang="en-US" dirty="0" smtClean="0"/>
              <a:t>console</a:t>
            </a:r>
            <a:endParaRPr lang="en-US" dirty="0"/>
          </a:p>
          <a:p>
            <a:r>
              <a:rPr lang="en-US" dirty="0" smtClean="0"/>
              <a:t>This is fine for short and simple input…</a:t>
            </a:r>
          </a:p>
          <a:p>
            <a:pPr lvl="1"/>
            <a:r>
              <a:rPr lang="en-US" dirty="0" smtClean="0"/>
              <a:t>But what if we want to average 50 numbers, </a:t>
            </a:r>
            <a:br>
              <a:rPr lang="en-US" dirty="0" smtClean="0"/>
            </a:br>
            <a:r>
              <a:rPr lang="en-US" dirty="0" smtClean="0"/>
              <a:t>and mess up when entering the 37th one?</a:t>
            </a:r>
          </a:p>
          <a:p>
            <a:pPr lvl="1"/>
            <a:r>
              <a:rPr lang="en-US" dirty="0" smtClean="0"/>
              <a:t>Start all over???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01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File I/O?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solution is to </a:t>
            </a:r>
            <a:r>
              <a:rPr lang="en-US" u="sng" dirty="0" smtClean="0"/>
              <a:t>read</a:t>
            </a:r>
            <a:r>
              <a:rPr lang="en-US" dirty="0" smtClean="0"/>
              <a:t> the information in from a file on your computer</a:t>
            </a:r>
          </a:p>
          <a:p>
            <a:pPr lvl="1"/>
            <a:r>
              <a:rPr lang="en-US" sz="3200" dirty="0" smtClean="0"/>
              <a:t>You can even </a:t>
            </a:r>
            <a:r>
              <a:rPr lang="en-US" sz="3200" u="sng" dirty="0" smtClean="0"/>
              <a:t>write</a:t>
            </a:r>
            <a:r>
              <a:rPr lang="en-US" sz="3200" dirty="0" smtClean="0"/>
              <a:t> information to a file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This process is called </a:t>
            </a:r>
            <a:r>
              <a:rPr lang="en-US" b="1" i="1" dirty="0" smtClean="0"/>
              <a:t>File </a:t>
            </a:r>
            <a:r>
              <a:rPr lang="en-US" b="1" i="1" dirty="0"/>
              <a:t>I/O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/>
              <a:t>I/O" stands for "</a:t>
            </a:r>
            <a:r>
              <a:rPr lang="en-US" dirty="0" smtClean="0"/>
              <a:t>input/output“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has </a:t>
            </a:r>
            <a:r>
              <a:rPr lang="en-US" dirty="0" smtClean="0"/>
              <a:t>built-in </a:t>
            </a:r>
            <a:r>
              <a:rPr lang="en-US" dirty="0"/>
              <a:t>functions that </a:t>
            </a:r>
            <a:r>
              <a:rPr lang="en-US" dirty="0" smtClean="0"/>
              <a:t>make this easy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6605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+mn-lt"/>
              </a:rPr>
              <a:t>https://www.codecademy.com/courses/python-intermediate-en-OGNHh/0/1</a:t>
            </a:r>
          </a:p>
        </p:txBody>
      </p:sp>
    </p:spTree>
    <p:extLst>
      <p:ext uri="{BB962C8B-B14F-4D97-AF65-F5344CB8AC3E}">
        <p14:creationId xmlns:p14="http://schemas.microsoft.com/office/powerpoint/2010/main" val="32752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Functions</a:t>
            </a:r>
          </a:p>
          <a:p>
            <a:pPr lvl="1"/>
            <a:r>
              <a:rPr lang="en-US" sz="3200" dirty="0"/>
              <a:t>Returning values</a:t>
            </a:r>
          </a:p>
          <a:p>
            <a:pPr lvl="1"/>
            <a:r>
              <a:rPr lang="en-US" sz="3200" dirty="0"/>
              <a:t>Returning multiple values at once</a:t>
            </a:r>
          </a:p>
          <a:p>
            <a:r>
              <a:rPr lang="en-US" sz="3600" dirty="0"/>
              <a:t>Modifying parameters</a:t>
            </a:r>
          </a:p>
          <a:p>
            <a:pPr lvl="1"/>
            <a:r>
              <a:rPr lang="en-US" dirty="0"/>
              <a:t>Mutable</a:t>
            </a:r>
          </a:p>
          <a:p>
            <a:pPr lvl="1"/>
            <a:r>
              <a:rPr lang="en-US" dirty="0"/>
              <a:t>Immutable</a:t>
            </a:r>
          </a:p>
          <a:p>
            <a:r>
              <a:rPr lang="en-US" dirty="0"/>
              <a:t>Modular programming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Example: Word 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“Reading” in a file using a word processor</a:t>
            </a:r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opened from hard disk</a:t>
            </a:r>
            <a:endParaRPr lang="en-US" sz="3200" dirty="0"/>
          </a:p>
          <a:p>
            <a:pPr lvl="1"/>
            <a:r>
              <a:rPr lang="en-US" sz="3200" dirty="0"/>
              <a:t>Contents read into </a:t>
            </a:r>
            <a:r>
              <a:rPr lang="en-US" sz="3200" dirty="0" smtClean="0"/>
              <a:t>memory (RAM)</a:t>
            </a:r>
            <a:endParaRPr lang="en-US" sz="3200" dirty="0"/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closed on hard disk</a:t>
            </a:r>
          </a:p>
          <a:p>
            <a:pPr lvl="1"/>
            <a:r>
              <a:rPr lang="en-US" sz="3200" dirty="0" smtClean="0"/>
              <a:t>IMPORTANT: Changes </a:t>
            </a:r>
            <a:r>
              <a:rPr lang="en-US" sz="3200" dirty="0"/>
              <a:t>to the file are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made </a:t>
            </a:r>
            <a:r>
              <a:rPr lang="en-US" sz="3200" dirty="0"/>
              <a:t>to the copy </a:t>
            </a:r>
            <a:r>
              <a:rPr lang="en-US" sz="3200" dirty="0" smtClean="0"/>
              <a:t>stored in </a:t>
            </a:r>
            <a:r>
              <a:rPr lang="en-US" sz="3200" dirty="0"/>
              <a:t>memory,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u="sng" dirty="0" smtClean="0"/>
              <a:t>not</a:t>
            </a:r>
            <a:r>
              <a:rPr lang="en-US" sz="3200" dirty="0" smtClean="0"/>
              <a:t> the original file on </a:t>
            </a:r>
            <a:r>
              <a:rPr lang="en-US" sz="3200" dirty="0"/>
              <a:t>the </a:t>
            </a:r>
            <a:r>
              <a:rPr lang="en-US" sz="3200" dirty="0" smtClean="0"/>
              <a:t>disk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76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3" y="1619698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512836" flipH="1">
            <a:off x="2164655" y="675809"/>
            <a:ext cx="3975068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File opened from hard disk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Contents read into </a:t>
            </a:r>
            <a:r>
              <a:rPr lang="en-US" sz="2800" dirty="0" smtClean="0"/>
              <a:t>memory (RAM)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</a:t>
            </a:r>
            <a:r>
              <a:rPr lang="en-US" sz="2800" dirty="0" smtClean="0"/>
              <a:t>closed from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Changes are saved to </a:t>
            </a:r>
            <a:r>
              <a:rPr lang="en-US" sz="2800" dirty="0"/>
              <a:t>the copy </a:t>
            </a:r>
            <a:r>
              <a:rPr lang="en-US" sz="2800" dirty="0" smtClean="0"/>
              <a:t>in memory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6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I/O Example: Word 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“Writing” a file using a word processor</a:t>
            </a:r>
          </a:p>
          <a:p>
            <a:pPr lvl="1"/>
            <a:r>
              <a:rPr lang="en-US" dirty="0" smtClean="0"/>
              <a:t>(Saving </a:t>
            </a:r>
            <a:r>
              <a:rPr lang="en-US" dirty="0"/>
              <a:t>a word processing </a:t>
            </a:r>
            <a:r>
              <a:rPr lang="en-US" dirty="0" smtClean="0"/>
              <a:t>file)</a:t>
            </a:r>
            <a:endParaRPr lang="en-US" dirty="0"/>
          </a:p>
          <a:p>
            <a:pPr lvl="1"/>
            <a:r>
              <a:rPr lang="en-US" dirty="0" smtClean="0"/>
              <a:t>Original </a:t>
            </a:r>
            <a:r>
              <a:rPr lang="en-US" dirty="0"/>
              <a:t>file on the disk is reopened in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 </a:t>
            </a:r>
            <a:r>
              <a:rPr lang="en-US" dirty="0"/>
              <a:t>that will allow </a:t>
            </a:r>
            <a:r>
              <a:rPr lang="en-US" dirty="0" smtClean="0"/>
              <a:t>writing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actually erases the old </a:t>
            </a:r>
            <a:r>
              <a:rPr lang="en-US" sz="2800" dirty="0" smtClean="0"/>
              <a:t>contents!</a:t>
            </a:r>
            <a:endParaRPr lang="en-US" sz="2800" dirty="0"/>
          </a:p>
          <a:p>
            <a:pPr lvl="1"/>
            <a:r>
              <a:rPr lang="en-US" dirty="0" smtClean="0"/>
              <a:t>Copy </a:t>
            </a:r>
            <a:r>
              <a:rPr lang="en-US" dirty="0"/>
              <a:t>the version of the document </a:t>
            </a:r>
            <a:r>
              <a:rPr lang="en-US" dirty="0" smtClean="0"/>
              <a:t>stored in </a:t>
            </a:r>
            <a:r>
              <a:rPr lang="en-US" dirty="0"/>
              <a:t>memory to the </a:t>
            </a:r>
            <a:r>
              <a:rPr lang="en-US" dirty="0" smtClean="0"/>
              <a:t>original file on disk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is closed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38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20638354">
            <a:off x="1788325" y="665110"/>
            <a:ext cx="4396645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opened on hard disk for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(Old contents are erased!)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Copy version in memory to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Close file on hard disk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2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6827E-6 L -0.14392 -0.08765 C -0.17413 -0.10754 -0.2191 -0.11795 -0.26597 -0.11795 C -0.31979 -0.11795 -0.3625 -0.10754 -0.39271 -0.08765 L -0.53628 2.6827E-6 " pathEditMode="relative" rAng="0" ptsTypes="FffFF">
                                      <p:cBhvr>
                                        <p:cTn id="37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-58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969364"/>
            <a:ext cx="8827008" cy="4156799"/>
          </a:xfrm>
        </p:spPr>
        <p:txBody>
          <a:bodyPr/>
          <a:lstStyle/>
          <a:p>
            <a:r>
              <a:rPr lang="en-US" dirty="0" smtClean="0"/>
              <a:t>In order to do interesting things with files, we need to be able to perform certain operations:</a:t>
            </a:r>
          </a:p>
          <a:p>
            <a:pPr lvl="1"/>
            <a:r>
              <a:rPr lang="en-US" sz="3200" dirty="0" smtClean="0"/>
              <a:t>Associate an external file with a program object</a:t>
            </a:r>
          </a:p>
          <a:p>
            <a:pPr lvl="2"/>
            <a:r>
              <a:rPr lang="en-US" sz="2800" dirty="0" smtClean="0"/>
              <a:t>Opening the file</a:t>
            </a:r>
          </a:p>
          <a:p>
            <a:pPr lvl="1"/>
            <a:r>
              <a:rPr lang="en-US" sz="3200" dirty="0" smtClean="0"/>
              <a:t>Manipulate the file object</a:t>
            </a:r>
          </a:p>
          <a:p>
            <a:pPr lvl="2"/>
            <a:r>
              <a:rPr lang="en-US" sz="2800" dirty="0" smtClean="0"/>
              <a:t>Reading from or writing to the file object</a:t>
            </a:r>
          </a:p>
          <a:p>
            <a:pPr lvl="1"/>
            <a:r>
              <a:rPr lang="en-US" sz="3200" dirty="0" smtClean="0"/>
              <a:t>Close the file</a:t>
            </a:r>
          </a:p>
          <a:p>
            <a:pPr lvl="2"/>
            <a:r>
              <a:rPr lang="en-US" sz="2800" dirty="0" smtClean="0"/>
              <a:t>Making sure the object and file match at the end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32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Syntax: Opening a File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8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the contains the name of the file you want to access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"input.txt"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"numbers.dat"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"roster.txt"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open(FILE_NAME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401568" y="2027585"/>
            <a:ext cx="1670304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that determines which of the modes the file is to be opened in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dirty="0" smtClean="0"/>
              <a:t> (open for reading)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writing)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appending)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open(FILE_NAME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4998720" y="2027585"/>
            <a:ext cx="2621280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8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969364"/>
            <a:ext cx="8766048" cy="4156799"/>
          </a:xfrm>
        </p:spPr>
        <p:txBody>
          <a:bodyPr/>
          <a:lstStyle/>
          <a:p>
            <a:r>
              <a:rPr lang="en-US" dirty="0"/>
              <a:t>In general, we will use </a:t>
            </a:r>
            <a:r>
              <a:rPr lang="en-US" dirty="0" smtClean="0"/>
              <a:t>commands like:</a:t>
            </a:r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"scores.txt"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"stats2.dat"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656838" y="4726320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s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cores.txt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2.5 </a:t>
            </a:r>
            <a:r>
              <a:rPr lang="nb-NO" altLang="en-US" sz="2000" dirty="0">
                <a:latin typeface="Courier New" panose="02070309020205020404" pitchFamily="49" charset="0"/>
              </a:rPr>
              <a:t>8.1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7.6 3.2 3.2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3.0 </a:t>
            </a:r>
            <a:r>
              <a:rPr lang="nb-NO" altLang="en-US" sz="2000" dirty="0">
                <a:latin typeface="Courier New" panose="02070309020205020404" pitchFamily="49" charset="0"/>
              </a:rPr>
              <a:t>11.6 6.5 2.7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12.4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7.5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6326" y="4957152"/>
            <a:ext cx="1810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an example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1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Processing: Reading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File Objects to Read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"myStuff.txt"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line of code does three things: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Opens the file “myStuff.txt”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 “reading” mode (which is the default)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Assigns the opened file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endParaRPr lang="en-US" dirty="0"/>
          </a:p>
          <a:p>
            <a:pPr lvl="3"/>
            <a:endParaRPr lang="en-US" sz="1400" dirty="0" smtClean="0"/>
          </a:p>
          <a:p>
            <a:r>
              <a:rPr lang="en-US" dirty="0" smtClean="0"/>
              <a:t>Once the file is open and assigned to a variable, we can start reading it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3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There are three different ways to read in a file: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one line at a time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42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Susan 12.5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4.0 11.6 6.5 2.7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12\n789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026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Susan 12.5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4.0 11.6 6.5 2.7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12\n789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" y="4786690"/>
            <a:ext cx="4133088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the escape sequence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) is being printed, instead of the text starting on a new line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H="1" flipV="1">
            <a:off x="1553166" y="4441602"/>
            <a:ext cx="586530" cy="3450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V="1">
            <a:off x="2139696" y="4087128"/>
            <a:ext cx="1099987" cy="69956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0"/>
          </p:cNvCxnSpPr>
          <p:nvPr/>
        </p:nvCxnSpPr>
        <p:spPr>
          <a:xfrm flipV="1">
            <a:off x="2139696" y="3710820"/>
            <a:ext cx="3307500" cy="10758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flipH="1">
            <a:off x="5447196" y="3287387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 flipH="1">
            <a:off x="3239683" y="3663695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 flipH="1">
            <a:off x="1062858" y="401816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935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Line at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Susan 12.5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3.2\n'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lineTwo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'456 Brad 4.0 11.6 6.5 2.7 12\n'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08192" y="1969968"/>
            <a:ext cx="2596896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there’s actually an easier way to do this… can you guess what it is?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99376" y="3588396"/>
            <a:ext cx="176784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(we’ll show you soon)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147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a List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['123 Susan 12.5 8.1 7.6 3.2\n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4.0 11.6 6.5 2.7 12\n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7.5\n']</a:t>
            </a: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209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to Read in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Remember,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are great for iterating</a:t>
            </a:r>
          </a:p>
          <a:p>
            <a:pPr lvl="3"/>
            <a:endParaRPr lang="en-US" dirty="0"/>
          </a:p>
          <a:p>
            <a:r>
              <a:rPr lang="en-US" dirty="0" smtClean="0"/>
              <a:t>With a list,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element of the list (in order)</a:t>
            </a:r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number generated by the range (in order)</a:t>
            </a:r>
          </a:p>
          <a:p>
            <a:r>
              <a:rPr lang="en-US" dirty="0" smtClean="0"/>
              <a:t>And with a file,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line of the file (in order)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574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826364"/>
            <a:ext cx="8717280" cy="1143000"/>
          </a:xfrm>
        </p:spPr>
        <p:txBody>
          <a:bodyPr/>
          <a:lstStyle/>
          <a:p>
            <a:r>
              <a:rPr lang="en-US" sz="4000" dirty="0" smtClean="0"/>
              <a:t>A Better Way to Read One Line at a Time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Instead of reading them manually, use a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to iterate through the file line by line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for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info: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Susan 12.5 8.1 7.6 3.2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4.0 11.6 6.5 2.7 12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789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4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826364"/>
            <a:ext cx="8717280" cy="1143000"/>
          </a:xfrm>
        </p:spPr>
        <p:txBody>
          <a:bodyPr/>
          <a:lstStyle/>
          <a:p>
            <a:r>
              <a:rPr lang="en-US" sz="4000" dirty="0" smtClean="0"/>
              <a:t>A Better Way to Read One Line at a Time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Instead of reading them manually, use a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to iterate through the file line by line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for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info: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Susan 12.5 8.1 7.6 3.2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4.0 11.6 6.5 2.7 12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789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14288" y="3640927"/>
            <a:ext cx="281635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why are there all these empty lines???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5309616" y="4056426"/>
            <a:ext cx="804672" cy="221026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5212080" y="4056426"/>
            <a:ext cx="902208" cy="162504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5" idx="1"/>
          </p:cNvCxnSpPr>
          <p:nvPr/>
        </p:nvCxnSpPr>
        <p:spPr>
          <a:xfrm flipH="1">
            <a:off x="5035296" y="4056426"/>
            <a:ext cx="1078992" cy="93010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67856" y="4543985"/>
            <a:ext cx="2566416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now that we’re calling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2400" dirty="0" smtClean="0">
                <a:cs typeface="Courier New" panose="02070309020205020404" pitchFamily="49" charset="0"/>
              </a:rPr>
              <a:t>,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 is printing out as a second new line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9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2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sz="3600" dirty="0"/>
              <a:t>To </a:t>
            </a:r>
            <a:r>
              <a:rPr lang="en-US" sz="3600" dirty="0" smtClean="0"/>
              <a:t>learn about escape sequences</a:t>
            </a:r>
          </a:p>
          <a:p>
            <a:pPr lvl="1"/>
            <a:r>
              <a:rPr lang="en-US" sz="3200" dirty="0" smtClean="0"/>
              <a:t>What they are</a:t>
            </a:r>
          </a:p>
          <a:p>
            <a:pPr lvl="1"/>
            <a:r>
              <a:rPr lang="en-US" sz="3200" dirty="0" smtClean="0"/>
              <a:t>Why we need them</a:t>
            </a:r>
          </a:p>
          <a:p>
            <a:pPr lvl="1"/>
            <a:r>
              <a:rPr lang="en-US" sz="3200" dirty="0" smtClean="0"/>
              <a:t>How to use them</a:t>
            </a:r>
            <a:endParaRPr lang="en-US" sz="3200" dirty="0"/>
          </a:p>
          <a:p>
            <a:r>
              <a:rPr lang="en-US" sz="3600" dirty="0"/>
              <a:t>To be able </a:t>
            </a:r>
            <a:r>
              <a:rPr lang="en-US" sz="3600" dirty="0" smtClean="0"/>
              <a:t>to</a:t>
            </a:r>
          </a:p>
          <a:p>
            <a:pPr lvl="1"/>
            <a:r>
              <a:rPr lang="en-US" sz="3200" dirty="0"/>
              <a:t>O</a:t>
            </a:r>
            <a:r>
              <a:rPr lang="en-US" sz="3200" dirty="0" smtClean="0"/>
              <a:t>pen </a:t>
            </a:r>
            <a:r>
              <a:rPr lang="en-US" sz="3200" dirty="0"/>
              <a:t>a </a:t>
            </a:r>
            <a:r>
              <a:rPr lang="en-US" sz="3200" dirty="0" smtClean="0"/>
              <a:t>file</a:t>
            </a:r>
          </a:p>
          <a:p>
            <a:pPr lvl="1"/>
            <a:r>
              <a:rPr lang="en-US" sz="3200" dirty="0" smtClean="0"/>
              <a:t>Read </a:t>
            </a:r>
            <a:r>
              <a:rPr lang="en-US" sz="3200" dirty="0"/>
              <a:t>in its </a:t>
            </a:r>
            <a:r>
              <a:rPr lang="en-US" sz="3200" dirty="0" smtClean="0"/>
              <a:t>data</a:t>
            </a:r>
          </a:p>
          <a:p>
            <a:pPr lvl="1"/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352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Whitespace is any “blank” character, that represents space between other characters</a:t>
            </a:r>
          </a:p>
          <a:p>
            <a:r>
              <a:rPr lang="en-US" dirty="0" smtClean="0"/>
              <a:t>For example: tabs, newlines, and spaces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"\t"  "\n"    " 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When we read in a file, we can get whitespace</a:t>
            </a:r>
          </a:p>
          <a:p>
            <a:pPr lvl="1"/>
            <a:r>
              <a:rPr lang="en-US" sz="3200" dirty="0" smtClean="0"/>
              <a:t>Sometimes, we don’t want to keep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3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 smtClean="0"/>
              <a:t>Removing the Newline from 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To remove the escaped newline sequence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/>
              <a:t>) from a string we read in, we can use slicing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[:-1]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909420"/>
              </p:ext>
            </p:extLst>
          </p:nvPr>
        </p:nvGraphicFramePr>
        <p:xfrm>
          <a:off x="5038424" y="4152886"/>
          <a:ext cx="3989752" cy="18706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64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76790" y="5920939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74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/>
              <a:t>Removing the Newline from the 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To remove the escaped newline sequence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/>
              <a:t>) from a string we read in, we can use slicing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[:-1]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690620"/>
              </p:ext>
            </p:extLst>
          </p:nvPr>
        </p:nvGraphicFramePr>
        <p:xfrm>
          <a:off x="5038424" y="4152886"/>
          <a:ext cx="3989752" cy="18706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64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76790" y="5920939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" y="4288827"/>
            <a:ext cx="243230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don’t remove anything from the beginning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7" idx="3"/>
          </p:cNvCxnSpPr>
          <p:nvPr/>
        </p:nvCxnSpPr>
        <p:spPr>
          <a:xfrm flipV="1">
            <a:off x="3011424" y="3840480"/>
            <a:ext cx="1219200" cy="104851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50720" y="5608052"/>
            <a:ext cx="281635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just remove the very last character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1" idx="0"/>
          </p:cNvCxnSpPr>
          <p:nvPr/>
        </p:nvCxnSpPr>
        <p:spPr>
          <a:xfrm flipV="1">
            <a:off x="3358896" y="3840480"/>
            <a:ext cx="1213104" cy="17675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82"/>
          <p:cNvGrpSpPr>
            <a:grpSpLocks/>
          </p:cNvGrpSpPr>
          <p:nvPr/>
        </p:nvGrpSpPr>
        <p:grpSpPr bwMode="auto">
          <a:xfrm>
            <a:off x="5038424" y="3547872"/>
            <a:ext cx="3518814" cy="605014"/>
            <a:chOff x="7696108" y="4572000"/>
            <a:chExt cx="500747" cy="91440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9" name="Rectangle 8"/>
          <p:cNvSpPr/>
          <p:nvPr/>
        </p:nvSpPr>
        <p:spPr>
          <a:xfrm>
            <a:off x="8040624" y="4288827"/>
            <a:ext cx="1005840" cy="1840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4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881874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r>
              <a:rPr lang="en-US" u="sng" dirty="0" smtClean="0"/>
              <a:t>start and end</a:t>
            </a:r>
            <a:r>
              <a:rPr lang="en-US" dirty="0" smtClean="0"/>
              <a:t> of a string, we can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918489"/>
              </p:ext>
            </p:extLst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45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906258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988772"/>
              </p:ext>
            </p:extLst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Rectangle 17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9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796530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25287"/>
              </p:ext>
            </p:extLst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22" name="Rectangle 21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03618" y="4225002"/>
            <a:ext cx="407337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strip() </a:t>
            </a:r>
            <a:r>
              <a:rPr lang="en-US" sz="2400" dirty="0" smtClean="0">
                <a:cs typeface="Courier New" panose="02070309020205020404" pitchFamily="49" charset="0"/>
              </a:rPr>
              <a:t>does </a:t>
            </a:r>
            <a:r>
              <a:rPr lang="en-US" sz="2400" u="sng" dirty="0" smtClean="0"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cs typeface="Courier New" panose="02070309020205020404" pitchFamily="49" charset="0"/>
              </a:rPr>
              <a:t> remove “interior” spacing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 flipH="1">
            <a:off x="6183496" y="5055999"/>
            <a:ext cx="1034501" cy="103450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8990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Miscellaneous (and Exercises!)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a Filename from a 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putting the filename straight in the code, we can ask the user for the filename</a:t>
            </a:r>
          </a:p>
          <a:p>
            <a:r>
              <a:rPr lang="en-US" sz="2800" dirty="0" smtClean="0"/>
              <a:t>Save their response in a variable, and call 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sz="2800" dirty="0" smtClean="0"/>
              <a:t> function with it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886712" y="3941080"/>
            <a:ext cx="5370576" cy="258532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printfile.py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   Prints a file to the screen.</a:t>
            </a:r>
          </a:p>
          <a:p>
            <a:pPr eaLnBrk="1" hangingPunct="1">
              <a:lnSpc>
                <a:spcPct val="90000"/>
              </a:lnSpc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filename: "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'r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data =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infile.read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(data)</a:t>
            </a:r>
          </a:p>
          <a:p>
            <a:pPr eaLnBrk="1" hangingPunct="1">
              <a:lnSpc>
                <a:spcPct val="90000"/>
              </a:lnSpc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55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Jabberwocky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Write a program that goes through a file and reports the longest line in the file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93292" y="5345722"/>
            <a:ext cx="6757416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&gt;&gt;&gt;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longest.py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longest line = 42 characters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the jaws that bite, the claws that catch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,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93292" y="3422673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022180"/>
            <a:ext cx="23861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Input File: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945612"/>
            <a:ext cx="2092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Output: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638341" y="3022180"/>
            <a:ext cx="2152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caroll.txt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4688"/>
            <a:ext cx="8516112" cy="443147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inside main: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 the file "carroll.txt" (for reading)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create a variable to store the "longest" 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we'll refer to this variable as "record"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what should this variable be initialized to?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each line of the input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current line is longer than the record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update the record to the current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the length of the longest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the longest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call main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6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Escape Sequences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open(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"carroll.txt"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longest 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line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longest = 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"Longest line ="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print(longest)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3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line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longest = 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Beware </a:t>
            </a:r>
            <a:r>
              <a:rPr lang="en-US" altLang="en-US" dirty="0">
                <a:latin typeface="Courier New" panose="02070309020205020404" pitchFamily="49" charset="0"/>
              </a:rPr>
              <a:t>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3548" y="1859545"/>
            <a:ext cx="1877568" cy="400110"/>
            <a:chOff x="193548" y="1890449"/>
            <a:chExt cx="1877568" cy="400110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31    &gt;      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b="1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4" name="Straight Connector 23"/>
          <p:cNvCxnSpPr>
            <a:stCxn id="10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61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18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5799 0.06412 C 0.05799 0.07338 0.07413 0.08495 0.0875 0.08495 L 0.11702 0.08495 " pathEditMode="relative" rAng="0" ptsTypes="FfFF">
                                      <p:cBhvr>
                                        <p:cTn id="3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02 0.08495 L 0.05851 0.08495 C 0.03229 0.08495 -2.77778E-6 0.06134 -2.77778E-6 0.04236 L -2.77778E-6 7.40741E-7 " pathEditMode="relative" rAng="0" ptsTypes="FfFF">
                                      <p:cBhvr>
                                        <p:cTn id="4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4.72222E-6 0.03588 " pathEditMode="fixed" rAng="0" ptsTypes="AA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20" grpId="0"/>
      <p:bldP spid="2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the </a:t>
            </a:r>
            <a:r>
              <a:rPr lang="en-US" altLang="en-US" dirty="0">
                <a:latin typeface="Courier New" panose="02070309020205020404" pitchFamily="49" charset="0"/>
              </a:rPr>
              <a:t>jaws that bite, the claws that catch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42    &gt;      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b="1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93548" y="2100845"/>
            <a:ext cx="1877568" cy="400110"/>
            <a:chOff x="193548" y="1890449"/>
            <a:chExt cx="1877568" cy="400110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line in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longest = line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35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5799 0.06412 C 0.05799 0.07338 0.07413 0.08495 0.0875 0.08495 L 0.11702 0.08495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02 0.08495 L 0.05851 0.08495 C 0.03229 0.08495 -2.77778E-6 0.06134 -2.77778E-6 0.04236 L -2.77778E-6 7.40741E-7 " pathEditMode="relative" rAng="0" ptsTypes="FfFF">
                                      <p:cBhvr>
                                        <p:cTn id="3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-4.72222E-6 0.03958 " pathEditMode="fixed" rAng="0" ptsTypes="AA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Beware </a:t>
            </a:r>
            <a:r>
              <a:rPr lang="en-US" altLang="en-US" dirty="0">
                <a:latin typeface="Courier New" panose="02070309020205020404" pitchFamily="49" charset="0"/>
              </a:rPr>
              <a:t>the </a:t>
            </a:r>
            <a:r>
              <a:rPr lang="en-US" altLang="en-US" dirty="0" err="1">
                <a:latin typeface="Courier New" panose="02070309020205020404" pitchFamily="49" charset="0"/>
              </a:rPr>
              <a:t>JubJub</a:t>
            </a:r>
            <a:r>
              <a:rPr lang="en-US" altLang="en-US" dirty="0">
                <a:latin typeface="Courier New" panose="02070309020205020404" pitchFamily="49" charset="0"/>
              </a:rPr>
              <a:t> bird and </a:t>
            </a:r>
            <a:r>
              <a:rPr lang="en-US" altLang="en-US" dirty="0" smtClean="0">
                <a:latin typeface="Courier New" panose="02070309020205020404" pitchFamily="49" charset="0"/>
              </a:rPr>
              <a:t>shun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32    &gt;      42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93548" y="2377100"/>
            <a:ext cx="1877568" cy="400110"/>
            <a:chOff x="193548" y="1890449"/>
            <a:chExt cx="1877568" cy="400110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line in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longest = line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81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29 0.04352 C 0.01598 0.04352 -2.77778E-6 0.03125 -2.77778E-6 0.02153 L -2.77778E-6 7.40741E-7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59259E-6 L -4.72222E-6 0.04445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the </a:t>
            </a:r>
            <a:r>
              <a:rPr lang="en-US" altLang="en-US" dirty="0" err="1">
                <a:latin typeface="Courier New" panose="02070309020205020404" pitchFamily="49" charset="0"/>
              </a:rPr>
              <a:t>frumious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  <a:r>
              <a:rPr lang="en-US" altLang="en-US" dirty="0" err="1" smtClean="0">
                <a:latin typeface="Courier New" panose="02070309020205020404" pitchFamily="49" charset="0"/>
              </a:rPr>
              <a:t>bandersnatch</a:t>
            </a:r>
            <a:r>
              <a:rPr lang="en-US" altLang="en-US" dirty="0" smtClean="0">
                <a:latin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27    &gt;      42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line in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longest = line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193548" y="2676694"/>
            <a:ext cx="1877568" cy="400110"/>
            <a:chOff x="193548" y="1890449"/>
            <a:chExt cx="1877568" cy="400110"/>
          </a:xfrm>
        </p:grpSpPr>
        <p:cxnSp>
          <p:nvCxnSpPr>
            <p:cNvPr id="34" name="Straight Arrow Connector 33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97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29 0.04352 C 0.01598 0.04352 -2.77778E-6 0.03125 -2.77778E-6 0.02153 L -2.77778E-6 7.40741E-7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-4.72222E-6 0.05764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73979" cy="4156799"/>
          </a:xfrm>
        </p:spPr>
        <p:txBody>
          <a:bodyPr/>
          <a:lstStyle/>
          <a:p>
            <a:r>
              <a:rPr lang="en-US" dirty="0" smtClean="0"/>
              <a:t>Homework 6 is out</a:t>
            </a:r>
          </a:p>
          <a:p>
            <a:pPr lvl="1"/>
            <a:r>
              <a:rPr lang="en-US" dirty="0" smtClean="0"/>
              <a:t>Due by Monday (March 28th)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Survey #1 will come out in the next week</a:t>
            </a:r>
          </a:p>
          <a:p>
            <a:pPr lvl="1"/>
            <a:r>
              <a:rPr lang="en-US" dirty="0" smtClean="0"/>
              <a:t>Announcement will be made via Blackboard</a:t>
            </a:r>
          </a:p>
          <a:p>
            <a:pPr lvl="1"/>
            <a:r>
              <a:rPr lang="en-US" dirty="0" smtClean="0"/>
              <a:t>Will be available </a:t>
            </a:r>
            <a:r>
              <a:rPr lang="en-US" dirty="0"/>
              <a:t>on Blackboard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59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Write a function that takes in a string and counts how many special (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800" dirty="0" smtClean="0"/>
              <a:t>,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800" dirty="0" smtClean="0"/>
              <a:t>,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800" dirty="0" smtClean="0"/>
              <a:t>) characters it contains.</a:t>
            </a:r>
          </a:p>
          <a:p>
            <a:pPr lvl="1"/>
            <a:r>
              <a:rPr lang="en-US" sz="2400" dirty="0" smtClean="0"/>
              <a:t>Remove all of those characters from the string.</a:t>
            </a:r>
          </a:p>
          <a:p>
            <a:pPr lvl="1"/>
            <a:r>
              <a:rPr lang="en-US" sz="2400" dirty="0" smtClean="0"/>
              <a:t>Return the total count and the updated, “</a:t>
            </a:r>
            <a:r>
              <a:rPr lang="en-US" sz="2400" dirty="0" err="1" smtClean="0"/>
              <a:t>unspecial</a:t>
            </a:r>
            <a:r>
              <a:rPr lang="en-US" sz="2400" dirty="0" smtClean="0"/>
              <a:t>” string.</a:t>
            </a:r>
          </a:p>
          <a:p>
            <a:pPr lvl="4"/>
            <a:endParaRPr lang="en-US" dirty="0"/>
          </a:p>
          <a:p>
            <a:pPr marL="230188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"\t\n  I like this and\\or \</a:t>
            </a:r>
            <a:r>
              <a:rPr lang="en-U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tthat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.\n"</a:t>
            </a:r>
          </a:p>
          <a:p>
            <a:pPr marL="230188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unspecialStr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unspecial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230188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count equals 5</a:t>
            </a:r>
          </a:p>
          <a:p>
            <a:pPr marL="230188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unspecialStr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"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 like this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andor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that."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30188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1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9294" cy="4156799"/>
          </a:xfrm>
        </p:spPr>
        <p:txBody>
          <a:bodyPr/>
          <a:lstStyle/>
          <a:p>
            <a:r>
              <a:rPr lang="en-US" dirty="0"/>
              <a:t>Update the Jabberwocky code to find the </a:t>
            </a:r>
            <a:r>
              <a:rPr lang="en-US" i="1" dirty="0"/>
              <a:t>shortest </a:t>
            </a:r>
            <a:r>
              <a:rPr lang="en-US" dirty="0"/>
              <a:t>line instead – think carefully about what you should initialize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shortest</a:t>
            </a:r>
            <a:r>
              <a:rPr lang="en-US" dirty="0"/>
              <a:t>” to be.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Write code that opens a file and prints out </a:t>
            </a:r>
            <a:r>
              <a:rPr lang="en-US" i="1" dirty="0" smtClean="0"/>
              <a:t>every other </a:t>
            </a:r>
            <a:r>
              <a:rPr lang="en-US" dirty="0" smtClean="0"/>
              <a:t>line, starting with the first line.</a:t>
            </a:r>
          </a:p>
          <a:p>
            <a:pPr lvl="1"/>
            <a:r>
              <a:rPr lang="en-US" dirty="0" smtClean="0"/>
              <a:t>Think carefully about what method you use </a:t>
            </a:r>
            <a:br>
              <a:rPr lang="en-US" dirty="0" smtClean="0"/>
            </a:br>
            <a:r>
              <a:rPr lang="en-US" dirty="0" smtClean="0"/>
              <a:t>for reading in the lines of the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261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“Misbehaving”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times when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function </a:t>
            </a:r>
            <a:r>
              <a:rPr lang="en-US" dirty="0"/>
              <a:t>doesn’t </a:t>
            </a:r>
            <a:r>
              <a:rPr lang="en-US" dirty="0" smtClean="0"/>
              <a:t>output </a:t>
            </a:r>
            <a:r>
              <a:rPr lang="en-US" dirty="0"/>
              <a:t>exactly what we </a:t>
            </a:r>
            <a:r>
              <a:rPr lang="en-US" dirty="0" smtClean="0"/>
              <a:t>want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 feet, 4 inches")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 feet, 4 inches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5'4"")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print("I am 5'4"")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^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EOL while scanning string literal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</p:spTree>
    <p:extLst>
      <p:ext uri="{BB962C8B-B14F-4D97-AF65-F5344CB8AC3E}">
        <p14:creationId xmlns:p14="http://schemas.microsoft.com/office/powerpoint/2010/main" val="59777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like Python has special keywords…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etc.</a:t>
            </a:r>
          </a:p>
          <a:p>
            <a:endParaRPr lang="en-US" dirty="0" smtClean="0"/>
          </a:p>
          <a:p>
            <a:r>
              <a:rPr lang="en-US" dirty="0" smtClean="0"/>
              <a:t>It also has special characters</a:t>
            </a:r>
          </a:p>
          <a:p>
            <a:pPr lvl="1"/>
            <a:r>
              <a:rPr lang="en-US" dirty="0" smtClean="0"/>
              <a:t>Single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), double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16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Backslash: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backslash character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smtClean="0"/>
              <a:t>is used to “</a:t>
            </a:r>
            <a:r>
              <a:rPr lang="en-US" b="1" i="1" dirty="0" smtClean="0"/>
              <a:t>escape</a:t>
            </a:r>
            <a:r>
              <a:rPr lang="en-US" dirty="0" smtClean="0"/>
              <a:t>” a special character in Python</a:t>
            </a:r>
          </a:p>
          <a:p>
            <a:pPr lvl="1"/>
            <a:r>
              <a:rPr lang="en-US" sz="3200" dirty="0" smtClean="0"/>
              <a:t>Tells Python not to treat it as special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backslash character goes </a:t>
            </a:r>
            <a:r>
              <a:rPr lang="en-US" u="sng" dirty="0" smtClean="0"/>
              <a:t>in front</a:t>
            </a:r>
            <a:r>
              <a:rPr lang="en-US" dirty="0" smtClean="0"/>
              <a:t> of the character we want to “escape”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5'4"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69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to solve the problem of printing out our height using quotes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print('I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5\'4"')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60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22304</TotalTime>
  <Words>2748</Words>
  <Application>Microsoft Office PowerPoint</Application>
  <PresentationFormat>On-screen Show (4:3)</PresentationFormat>
  <Paragraphs>629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CMSC201  Computer Science I for Majors  Lecture 13 – File I/O</vt:lpstr>
      <vt:lpstr>Last Class We Covered</vt:lpstr>
      <vt:lpstr>Any Questions from Last Time?</vt:lpstr>
      <vt:lpstr>Today’s Objectives</vt:lpstr>
      <vt:lpstr>Escape Sequences</vt:lpstr>
      <vt:lpstr>“Misbehaving” print() Function</vt:lpstr>
      <vt:lpstr>Special Characters</vt:lpstr>
      <vt:lpstr>Backslash: Escape Sequences</vt:lpstr>
      <vt:lpstr>Using Escape Sequences</vt:lpstr>
      <vt:lpstr>Using Escape Sequences</vt:lpstr>
      <vt:lpstr>Common Escape Sequences</vt:lpstr>
      <vt:lpstr>Escape Sequences Example</vt:lpstr>
      <vt:lpstr>Escape Sequences Example</vt:lpstr>
      <vt:lpstr>Escape Sequences Example</vt:lpstr>
      <vt:lpstr>Escape Sequences Example</vt:lpstr>
      <vt:lpstr>How Python Handles Escape Sequences</vt:lpstr>
      <vt:lpstr>File Input and Output</vt:lpstr>
      <vt:lpstr>Why Use Files?</vt:lpstr>
      <vt:lpstr>What is File I/O?</vt:lpstr>
      <vt:lpstr>File I/O Example: Word Processor</vt:lpstr>
      <vt:lpstr>PowerPoint Presentation</vt:lpstr>
      <vt:lpstr>File I/O Example: Word Processor</vt:lpstr>
      <vt:lpstr>PowerPoint Presentation</vt:lpstr>
      <vt:lpstr>File Processing</vt:lpstr>
      <vt:lpstr>Syntax: Opening a File</vt:lpstr>
      <vt:lpstr>Syntax for open() Function</vt:lpstr>
      <vt:lpstr>Syntax for open() Function</vt:lpstr>
      <vt:lpstr>Examples of Using open()</vt:lpstr>
      <vt:lpstr>File Processing: Reading</vt:lpstr>
      <vt:lpstr>Using File Objects to Read Files</vt:lpstr>
      <vt:lpstr>Three Ways to Read a File</vt:lpstr>
      <vt:lpstr>Entire Contents into One String</vt:lpstr>
      <vt:lpstr>Entire Contents into One String</vt:lpstr>
      <vt:lpstr>One Line at a Time</vt:lpstr>
      <vt:lpstr>As a List of Strings</vt:lpstr>
      <vt:lpstr>Using for Loops to Read in Files</vt:lpstr>
      <vt:lpstr>A Better Way to Read One Line at a Time</vt:lpstr>
      <vt:lpstr>A Better Way to Read One Line at a Time</vt:lpstr>
      <vt:lpstr>Whitespace</vt:lpstr>
      <vt:lpstr>Whitespace</vt:lpstr>
      <vt:lpstr>Removing the Newline from the End</vt:lpstr>
      <vt:lpstr>Removing the Newline from the End</vt:lpstr>
      <vt:lpstr>Removing Whitespace</vt:lpstr>
      <vt:lpstr>Removing Whitespace</vt:lpstr>
      <vt:lpstr>Removing Whitespace</vt:lpstr>
      <vt:lpstr>Miscellaneous (and Exercises!)</vt:lpstr>
      <vt:lpstr>Getting a Filename from a User</vt:lpstr>
      <vt:lpstr>Exercise: Jabberwocky</vt:lpstr>
      <vt:lpstr>Jabberwocky Solution Pseudocode</vt:lpstr>
      <vt:lpstr>Jabberwocky Solution Code</vt:lpstr>
      <vt:lpstr>Jabberwocky Solution Walkthrough</vt:lpstr>
      <vt:lpstr>Jabberwocky Solution Walkthrough</vt:lpstr>
      <vt:lpstr>Jabberwocky Solution Walkthrough</vt:lpstr>
      <vt:lpstr>Jabberwocky Solution Walkthrough</vt:lpstr>
      <vt:lpstr>Announcements</vt:lpstr>
      <vt:lpstr>Practice Problem</vt:lpstr>
      <vt:lpstr>More Practice Problems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332</cp:revision>
  <dcterms:created xsi:type="dcterms:W3CDTF">2014-05-05T14:25:42Z</dcterms:created>
  <dcterms:modified xsi:type="dcterms:W3CDTF">2016-03-28T21:54:45Z</dcterms:modified>
</cp:coreProperties>
</file>